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320" r:id="rId2"/>
    <p:sldId id="321" r:id="rId3"/>
    <p:sldId id="322" r:id="rId4"/>
    <p:sldId id="323" r:id="rId5"/>
    <p:sldId id="324" r:id="rId6"/>
    <p:sldId id="325" r:id="rId7"/>
    <p:sldId id="326" r:id="rId8"/>
    <p:sldId id="327" r:id="rId9"/>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CF37"/>
    <a:srgbClr val="EEB5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065" autoAdjust="0"/>
    <p:restoredTop sz="94660"/>
  </p:normalViewPr>
  <p:slideViewPr>
    <p:cSldViewPr>
      <p:cViewPr>
        <p:scale>
          <a:sx n="60" d="100"/>
          <a:sy n="60" d="100"/>
        </p:scale>
        <p:origin x="-852" y="-2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B4430E-101A-4845-A35F-49260214D409}" type="datetimeFigureOut">
              <a:rPr lang="pl-PL" smtClean="0"/>
              <a:pPr/>
              <a:t>2010-04-29</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A52B4B-CCFC-48EC-BCA6-52DEA2061666}"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E3CE483-D6B2-48D0-B5E6-700CD5499492}" type="datetimeFigureOut">
              <a:rPr lang="pl-PL" smtClean="0"/>
              <a:pPr/>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19FD4978-C5F1-48E9-B540-15AFD391DEEE}"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18900000" scaled="1"/>
          <a:tileRect/>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CE483-D6B2-48D0-B5E6-700CD5499492}" type="datetimeFigureOut">
              <a:rPr lang="pl-PL" smtClean="0"/>
              <a:pPr/>
              <a:t>2010-04-29</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D4978-C5F1-48E9-B540-15AFD391DEE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4" name="WordArt 3"/>
          <p:cNvSpPr>
            <a:spLocks noChangeArrowheads="1" noChangeShapeType="1" noTextEdit="1"/>
          </p:cNvSpPr>
          <p:nvPr/>
        </p:nvSpPr>
        <p:spPr bwMode="auto">
          <a:xfrm>
            <a:off x="428596" y="571480"/>
            <a:ext cx="8429684" cy="1928826"/>
          </a:xfrm>
          <a:prstGeom prst="rect">
            <a:avLst/>
          </a:prstGeom>
        </p:spPr>
        <p:txBody>
          <a:bodyPr wrap="none" fromWordArt="1"/>
          <a:lstStyle/>
          <a:p>
            <a:pPr algn="ctr" rtl="0"/>
            <a:endParaRPr lang="pl-PL" sz="5400" kern="10" dirty="0" smtClean="0">
              <a:ln w="9525">
                <a:solidFill>
                  <a:srgbClr val="000000"/>
                </a:solidFill>
                <a:round/>
                <a:headEnd/>
                <a:tailEnd/>
              </a:ln>
              <a:gradFill flip="none" rotWithShape="1">
                <a:gsLst>
                  <a:gs pos="0">
                    <a:srgbClr val="D6B19C"/>
                  </a:gs>
                  <a:gs pos="30000">
                    <a:srgbClr val="D49E6C"/>
                  </a:gs>
                  <a:gs pos="70000">
                    <a:srgbClr val="A65528"/>
                  </a:gs>
                  <a:gs pos="100000">
                    <a:srgbClr val="663012"/>
                  </a:gs>
                </a:gsLst>
                <a:lin ang="5400000" scaled="1"/>
                <a:tileRect/>
              </a:gradFill>
              <a:latin typeface="Arial Black"/>
            </a:endParaRPr>
          </a:p>
        </p:txBody>
      </p:sp>
      <p:sp>
        <p:nvSpPr>
          <p:cNvPr id="5" name="WordArt 3"/>
          <p:cNvSpPr>
            <a:spLocks noChangeArrowheads="1" noChangeShapeType="1" noTextEdit="1"/>
          </p:cNvSpPr>
          <p:nvPr/>
        </p:nvSpPr>
        <p:spPr bwMode="auto">
          <a:xfrm>
            <a:off x="500034" y="857232"/>
            <a:ext cx="8358246" cy="3071834"/>
          </a:xfrm>
          <a:prstGeom prst="rect">
            <a:avLst/>
          </a:prstGeom>
        </p:spPr>
        <p:txBody>
          <a:bodyPr wrap="none" fromWordArt="1"/>
          <a:lstStyle/>
          <a:p>
            <a:pPr algn="ctr" rtl="0"/>
            <a:r>
              <a:rPr lang="pl-PL" sz="54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DZIEDZICTWO </a:t>
            </a:r>
          </a:p>
          <a:p>
            <a:pPr algn="ctr" rtl="0"/>
            <a:r>
              <a:rPr lang="pl-PL" sz="54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ARCHITEKTONICZNE</a:t>
            </a:r>
          </a:p>
          <a:p>
            <a:pPr algn="ctr" rtl="0"/>
            <a:r>
              <a:rPr lang="pl-PL" sz="54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 I KULTUROWE</a:t>
            </a:r>
          </a:p>
          <a:p>
            <a:pPr algn="ctr" rtl="0"/>
            <a:r>
              <a:rPr lang="pl-PL" sz="54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PACZKOWA</a:t>
            </a:r>
          </a:p>
        </p:txBody>
      </p:sp>
      <p:sp>
        <p:nvSpPr>
          <p:cNvPr id="6" name="Podtytuł 5"/>
          <p:cNvSpPr>
            <a:spLocks noGrp="1"/>
          </p:cNvSpPr>
          <p:nvPr>
            <p:ph type="subTitle" idx="1"/>
          </p:nvPr>
        </p:nvSpPr>
        <p:spPr>
          <a:xfrm>
            <a:off x="1371600" y="4929198"/>
            <a:ext cx="6400800" cy="709602"/>
          </a:xfrm>
        </p:spPr>
        <p:txBody>
          <a:bodyPr>
            <a:normAutofit/>
          </a:bodyPr>
          <a:lstStyle/>
          <a:p>
            <a:r>
              <a:rPr lang="pl-PL"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ZABYTKI</a:t>
            </a:r>
          </a:p>
        </p:txBody>
      </p:sp>
    </p:spTree>
  </p:cSld>
  <p:clrMapOvr>
    <a:masterClrMapping/>
  </p:clrMapOvr>
  <p:transition spd="slow" advClick="0" advTm="600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nodePh="1">
                                  <p:stCondLst>
                                    <p:cond delay="0"/>
                                  </p:stCondLst>
                                  <p:endCondLst>
                                    <p:cond evt="begin" delay="0">
                                      <p:tn val="10"/>
                                    </p:cond>
                                  </p:endCondLst>
                                  <p:childTnLst>
                                    <p:animEffect transition="out" filter="wipe(down)">
                                      <p:cBhvr>
                                        <p:cTn id="11" dur="2000"/>
                                        <p:tgtEl>
                                          <p:spTgt spid="4"/>
                                        </p:tgtEl>
                                      </p:cBhvr>
                                    </p:animEffect>
                                    <p:set>
                                      <p:cBhvr>
                                        <p:cTn id="12"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1214423"/>
            <a:ext cx="8229600" cy="3071833"/>
          </a:xfrm>
        </p:spPr>
        <p:txBody>
          <a:bodyPr>
            <a:normAutofit fontScale="85000" lnSpcReduction="20000"/>
          </a:bodyPr>
          <a:lstStyle/>
          <a:p>
            <a:pPr>
              <a:buNone/>
            </a:pPr>
            <a:r>
              <a:rPr lang="pl-PL" sz="3500" dirty="0"/>
              <a:t>   </a:t>
            </a:r>
            <a:r>
              <a:rPr lang="pl-PL" sz="3500" dirty="0">
                <a:solidFill>
                  <a:schemeClr val="tx2">
                    <a:lumMod val="40000"/>
                    <a:lumOff val="60000"/>
                  </a:schemeClr>
                </a:solidFill>
              </a:rPr>
              <a:t> </a:t>
            </a:r>
            <a:r>
              <a:rPr lang="pl-PL" sz="3500" dirty="0">
                <a:solidFill>
                  <a:schemeClr val="accent4"/>
                </a:solidFill>
              </a:rPr>
              <a:t> </a:t>
            </a:r>
            <a:r>
              <a:rPr lang="pl-PL" sz="2900" dirty="0" smtClean="0"/>
              <a:t>Paczków fortyfikowano od momentu jego założenia. Murowane fortyfikacje, które w swym zasadniczym kształcie dotrwały do dzisiaj, znane są przynajmniej od połowy XIV wieku. Kamienne mury długości około 1200m i wysokości 9 m otoczyły miasto regularnym owalem. W ciągu murów umieszczono 24 tzw. baszty łupinowe. Do dziś zachowało się w całości lub częściowo  19 z nich.</a:t>
            </a:r>
            <a:endParaRPr lang="pl-PL" sz="2900" dirty="0"/>
          </a:p>
          <a:p>
            <a:pPr>
              <a:buNone/>
            </a:pPr>
            <a:r>
              <a:rPr lang="pl-PL" b="1" dirty="0"/>
              <a:t/>
            </a:r>
            <a:br>
              <a:rPr lang="pl-PL" b="1" dirty="0"/>
            </a:br>
            <a:endParaRPr lang="pl-PL" dirty="0"/>
          </a:p>
        </p:txBody>
      </p:sp>
      <p:pic>
        <p:nvPicPr>
          <p:cNvPr id="4" name="Obraz 3" descr="http://www.paczkow.pl/grafika/12.jpg"/>
          <p:cNvPicPr/>
          <p:nvPr/>
        </p:nvPicPr>
        <p:blipFill>
          <a:blip r:embed="rId3"/>
          <a:srcRect/>
          <a:stretch>
            <a:fillRect/>
          </a:stretch>
        </p:blipFill>
        <p:spPr bwMode="auto">
          <a:xfrm>
            <a:off x="5643570" y="3714752"/>
            <a:ext cx="1952627" cy="2738440"/>
          </a:xfrm>
          <a:prstGeom prst="rect">
            <a:avLst/>
          </a:prstGeom>
          <a:noFill/>
          <a:ln w="9525">
            <a:noFill/>
            <a:miter lim="800000"/>
            <a:headEnd/>
            <a:tailEnd/>
          </a:ln>
        </p:spPr>
      </p:pic>
      <p:pic>
        <p:nvPicPr>
          <p:cNvPr id="5" name="Obraz 4" descr="http://www.paczkow.pl/grafika/13.jpg"/>
          <p:cNvPicPr/>
          <p:nvPr/>
        </p:nvPicPr>
        <p:blipFill>
          <a:blip r:embed="rId4"/>
          <a:srcRect/>
          <a:stretch>
            <a:fillRect/>
          </a:stretch>
        </p:blipFill>
        <p:spPr bwMode="auto">
          <a:xfrm>
            <a:off x="1643042" y="3714752"/>
            <a:ext cx="2000264" cy="2738440"/>
          </a:xfrm>
          <a:prstGeom prst="rect">
            <a:avLst/>
          </a:prstGeom>
          <a:noFill/>
          <a:ln w="9525">
            <a:noFill/>
            <a:miter lim="800000"/>
            <a:headEnd/>
            <a:tailEnd/>
          </a:ln>
        </p:spPr>
      </p:pic>
      <p:sp>
        <p:nvSpPr>
          <p:cNvPr id="6" name="Podtytuł 5"/>
          <p:cNvSpPr txBox="1">
            <a:spLocks/>
          </p:cNvSpPr>
          <p:nvPr/>
        </p:nvSpPr>
        <p:spPr>
          <a:xfrm>
            <a:off x="1285852" y="214290"/>
            <a:ext cx="6400800" cy="709602"/>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MURY OBRONNE</a:t>
            </a:r>
          </a:p>
        </p:txBody>
      </p:sp>
    </p:spTree>
    <p:custDataLst>
      <p:tags r:id="rId1"/>
    </p:custDataLst>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3000"/>
                                        <p:tgtEl>
                                          <p:spTgt spid="5"/>
                                        </p:tgtEl>
                                      </p:cBhvr>
                                    </p:animEffect>
                                  </p:childTnLst>
                                </p:cTn>
                              </p:par>
                            </p:childTnLst>
                          </p:cTn>
                        </p:par>
                        <p:par>
                          <p:cTn id="8" fill="hold">
                            <p:stCondLst>
                              <p:cond delay="30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357158" y="1000108"/>
            <a:ext cx="8229600" cy="2643206"/>
          </a:xfrm>
        </p:spPr>
        <p:txBody>
          <a:bodyPr>
            <a:normAutofit fontScale="62500" lnSpcReduction="20000"/>
          </a:bodyPr>
          <a:lstStyle/>
          <a:p>
            <a:pPr>
              <a:buNone/>
            </a:pPr>
            <a:r>
              <a:rPr lang="pl-PL" b="1" dirty="0"/>
              <a:t/>
            </a:r>
            <a:br>
              <a:rPr lang="pl-PL" b="1" dirty="0"/>
            </a:br>
            <a:r>
              <a:rPr lang="pl-PL" sz="4000" dirty="0" smtClean="0"/>
              <a:t>Wieże bramne to pozostałości po zewnętrznych umocnieniach wzniesionych w XV w. Zachowały się charakterystyczne wieże będące częścią zniszczonych budynków bramnych. Dzisiaj możemy podziwiać Wieżę Bramy Kłodzkiej (zw. Górną), Wieżę Bramy Wrocławskiej (zw. Dolną), Wieżę Bramy Ziębickiej (zw. Łaziebną) oraz późniejszą renesansową Wieżę Nyską. </a:t>
            </a:r>
          </a:p>
          <a:p>
            <a:endParaRPr lang="pl-PL" sz="4100" dirty="0"/>
          </a:p>
          <a:p>
            <a:endParaRPr lang="pl-PL" dirty="0"/>
          </a:p>
        </p:txBody>
      </p:sp>
      <p:pic>
        <p:nvPicPr>
          <p:cNvPr id="4" name="Obraz 3" descr="http://www.paczkow.pl/grafika/14.jpg"/>
          <p:cNvPicPr>
            <a:picLocks noChangeAspect="1"/>
          </p:cNvPicPr>
          <p:nvPr/>
        </p:nvPicPr>
        <p:blipFill>
          <a:blip r:embed="rId3"/>
          <a:srcRect/>
          <a:stretch>
            <a:fillRect/>
          </a:stretch>
        </p:blipFill>
        <p:spPr bwMode="auto">
          <a:xfrm>
            <a:off x="5857884" y="3640208"/>
            <a:ext cx="2000264" cy="2717750"/>
          </a:xfrm>
          <a:prstGeom prst="rect">
            <a:avLst/>
          </a:prstGeom>
          <a:noFill/>
          <a:ln w="9525">
            <a:noFill/>
            <a:miter lim="800000"/>
            <a:headEnd/>
            <a:tailEnd/>
          </a:ln>
        </p:spPr>
      </p:pic>
      <p:pic>
        <p:nvPicPr>
          <p:cNvPr id="5" name="Obraz 4" descr="http://www.paczkow.pl/grafika/15.jpg"/>
          <p:cNvPicPr>
            <a:picLocks noChangeAspect="1"/>
          </p:cNvPicPr>
          <p:nvPr/>
        </p:nvPicPr>
        <p:blipFill>
          <a:blip r:embed="rId4"/>
          <a:srcRect/>
          <a:stretch>
            <a:fillRect/>
          </a:stretch>
        </p:blipFill>
        <p:spPr bwMode="auto">
          <a:xfrm>
            <a:off x="1214414" y="3592566"/>
            <a:ext cx="1956794" cy="2717750"/>
          </a:xfrm>
          <a:prstGeom prst="rect">
            <a:avLst/>
          </a:prstGeom>
          <a:noFill/>
          <a:ln w="9525">
            <a:noFill/>
            <a:miter lim="800000"/>
            <a:headEnd/>
            <a:tailEnd/>
          </a:ln>
        </p:spPr>
      </p:pic>
      <p:pic>
        <p:nvPicPr>
          <p:cNvPr id="6" name="Obraz 5" descr="http://www.paczkow.pl/grafika/16.jpg"/>
          <p:cNvPicPr>
            <a:picLocks noChangeAspect="1"/>
          </p:cNvPicPr>
          <p:nvPr/>
        </p:nvPicPr>
        <p:blipFill>
          <a:blip r:embed="rId5"/>
          <a:srcRect/>
          <a:stretch>
            <a:fillRect/>
          </a:stretch>
        </p:blipFill>
        <p:spPr bwMode="auto">
          <a:xfrm>
            <a:off x="3571868" y="3592566"/>
            <a:ext cx="1978522" cy="2717750"/>
          </a:xfrm>
          <a:prstGeom prst="rect">
            <a:avLst/>
          </a:prstGeom>
          <a:noFill/>
          <a:ln w="9525">
            <a:noFill/>
            <a:miter lim="800000"/>
            <a:headEnd/>
            <a:tailEnd/>
          </a:ln>
        </p:spPr>
      </p:pic>
      <p:sp>
        <p:nvSpPr>
          <p:cNvPr id="7" name="Podtytuł 5"/>
          <p:cNvSpPr txBox="1">
            <a:spLocks/>
          </p:cNvSpPr>
          <p:nvPr/>
        </p:nvSpPr>
        <p:spPr>
          <a:xfrm>
            <a:off x="1285852" y="214290"/>
            <a:ext cx="6400800" cy="709602"/>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WIEŻE BRAMNE</a:t>
            </a:r>
          </a:p>
        </p:txBody>
      </p:sp>
    </p:spTree>
    <p:custDataLst>
      <p:tags r:id="rId1"/>
    </p:custDataLst>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000" fill="hold"/>
                                        <p:tgtEl>
                                          <p:spTgt spid="5"/>
                                        </p:tgtEl>
                                        <p:attrNameLst>
                                          <p:attrName>ppt_x</p:attrName>
                                        </p:attrNameLst>
                                      </p:cBhvr>
                                      <p:tavLst>
                                        <p:tav tm="0">
                                          <p:val>
                                            <p:strVal val="#ppt_x"/>
                                          </p:val>
                                        </p:tav>
                                        <p:tav tm="100000">
                                          <p:val>
                                            <p:strVal val="#ppt_x"/>
                                          </p:val>
                                        </p:tav>
                                      </p:tavLst>
                                    </p:anim>
                                    <p:anim calcmode="lin" valueType="num">
                                      <p:cBhvr additive="base">
                                        <p:cTn id="13" dur="3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0" fill="hold"/>
                                        <p:tgtEl>
                                          <p:spTgt spid="6"/>
                                        </p:tgtEl>
                                        <p:attrNameLst>
                                          <p:attrName>ppt_x</p:attrName>
                                        </p:attrNameLst>
                                      </p:cBhvr>
                                      <p:tavLst>
                                        <p:tav tm="0">
                                          <p:val>
                                            <p:strVal val="#ppt_x"/>
                                          </p:val>
                                        </p:tav>
                                        <p:tav tm="100000">
                                          <p:val>
                                            <p:strVal val="#ppt_x"/>
                                          </p:val>
                                        </p:tav>
                                      </p:tavLst>
                                    </p:anim>
                                    <p:anim calcmode="lin" valueType="num">
                                      <p:cBhvr additive="base">
                                        <p:cTn id="18" dur="3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1785926"/>
            <a:ext cx="8229600" cy="4525963"/>
          </a:xfrm>
        </p:spPr>
        <p:txBody>
          <a:bodyPr>
            <a:normAutofit/>
          </a:bodyPr>
          <a:lstStyle/>
          <a:p>
            <a:pPr>
              <a:buNone/>
            </a:pPr>
            <a:r>
              <a:rPr lang="pl-PL" sz="2400" dirty="0" smtClean="0"/>
              <a:t>	</a:t>
            </a:r>
            <a:r>
              <a:rPr lang="pl-PL" sz="2500" dirty="0" smtClean="0"/>
              <a:t>Ratusz </a:t>
            </a:r>
            <a:r>
              <a:rPr lang="pl-PL" sz="2500" dirty="0"/>
              <a:t>powstał w połowie XVI w. Do naszych czasów zachowała się jedynie wieża ratuszowa. Obecny wygląd zawdzięcza przebudowie w latach 1821 - 1822. Wokół rynku usytuowane są piękne, renesansowe kamieniczki z bogato zdobionymi szczytami</a:t>
            </a:r>
            <a:r>
              <a:rPr lang="pl-PL" sz="2500" dirty="0" smtClean="0"/>
              <a:t>. Budynek ratusza jest dziś siedzibą Urzędu Miasta i Gminy Paczków.</a:t>
            </a:r>
            <a:endParaRPr lang="pl-PL" sz="2500" dirty="0"/>
          </a:p>
        </p:txBody>
      </p:sp>
      <p:pic>
        <p:nvPicPr>
          <p:cNvPr id="6" name="Obraz 5" descr="http://www.paczkow.pl/grafika/17.jpg"/>
          <p:cNvPicPr/>
          <p:nvPr/>
        </p:nvPicPr>
        <p:blipFill>
          <a:blip r:embed="rId3"/>
          <a:srcRect/>
          <a:stretch>
            <a:fillRect/>
          </a:stretch>
        </p:blipFill>
        <p:spPr bwMode="auto">
          <a:xfrm>
            <a:off x="1428728" y="4357694"/>
            <a:ext cx="2714644" cy="1971677"/>
          </a:xfrm>
          <a:prstGeom prst="rect">
            <a:avLst/>
          </a:prstGeom>
          <a:noFill/>
          <a:ln w="9525">
            <a:noFill/>
            <a:miter lim="800000"/>
            <a:headEnd/>
            <a:tailEnd/>
          </a:ln>
        </p:spPr>
      </p:pic>
      <p:pic>
        <p:nvPicPr>
          <p:cNvPr id="7" name="Obraz 6" descr="http://www.paczkow.pl/grafika/18.jpg"/>
          <p:cNvPicPr/>
          <p:nvPr/>
        </p:nvPicPr>
        <p:blipFill>
          <a:blip r:embed="rId4"/>
          <a:srcRect/>
          <a:stretch>
            <a:fillRect/>
          </a:stretch>
        </p:blipFill>
        <p:spPr bwMode="auto">
          <a:xfrm>
            <a:off x="5786446" y="3929066"/>
            <a:ext cx="1857388" cy="2595564"/>
          </a:xfrm>
          <a:prstGeom prst="rect">
            <a:avLst/>
          </a:prstGeom>
          <a:noFill/>
          <a:ln w="9525">
            <a:noFill/>
            <a:miter lim="800000"/>
            <a:headEnd/>
            <a:tailEnd/>
          </a:ln>
        </p:spPr>
      </p:pic>
      <p:sp>
        <p:nvSpPr>
          <p:cNvPr id="8" name="Podtytuł 5"/>
          <p:cNvSpPr txBox="1">
            <a:spLocks/>
          </p:cNvSpPr>
          <p:nvPr/>
        </p:nvSpPr>
        <p:spPr>
          <a:xfrm>
            <a:off x="428596" y="214290"/>
            <a:ext cx="8358246" cy="709602"/>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RATUSZ I</a:t>
            </a:r>
            <a:r>
              <a:rPr kumimoji="0" lang="pl-PL" sz="4800" b="0" i="0" u="none" strike="noStrike" kern="10" cap="none" spc="0" normalizeH="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 KAMIENICE MIESZCZAŃSKIE</a:t>
            </a:r>
            <a:endPar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endParaRPr>
          </a:p>
        </p:txBody>
      </p:sp>
    </p:spTree>
    <p:custDataLst>
      <p:tags r:id="rId1"/>
    </p:custDataLst>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2000"/>
                                        <p:tgtEl>
                                          <p:spTgt spid="6"/>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14282" y="1714488"/>
            <a:ext cx="8715436" cy="1143008"/>
          </a:xfrm>
        </p:spPr>
        <p:txBody>
          <a:bodyPr>
            <a:noAutofit/>
          </a:bodyPr>
          <a:lstStyle/>
          <a:p>
            <a:pPr>
              <a:buNone/>
            </a:pPr>
            <a:r>
              <a:rPr lang="pl-PL" sz="2200" dirty="0">
                <a:solidFill>
                  <a:schemeClr val="accent6">
                    <a:lumMod val="75000"/>
                  </a:schemeClr>
                </a:solidFill>
              </a:rPr>
              <a:t>	</a:t>
            </a:r>
            <a:r>
              <a:rPr lang="pl-PL" sz="2200" dirty="0" smtClean="0"/>
              <a:t>Muzeum </a:t>
            </a:r>
            <a:r>
              <a:rPr lang="pl-PL" sz="2200" dirty="0"/>
              <a:t>Gazownictwa jest jedną z większych atrakcji </a:t>
            </a:r>
            <a:r>
              <a:rPr lang="pl-PL" sz="2200" dirty="0" smtClean="0"/>
              <a:t>miasta.  Muzeum  udostępnione  zostało  zwiedzającym w dniu 23 listopada 1991 roku. Na powierzchni około 1000 m.</a:t>
            </a:r>
          </a:p>
        </p:txBody>
      </p:sp>
      <p:pic>
        <p:nvPicPr>
          <p:cNvPr id="4" name="Obraz 3" descr="http://www.paczkow.pl/grafika/20.jpg"/>
          <p:cNvPicPr>
            <a:picLocks noChangeAspect="1"/>
          </p:cNvPicPr>
          <p:nvPr/>
        </p:nvPicPr>
        <p:blipFill>
          <a:blip r:embed="rId3"/>
          <a:srcRect/>
          <a:stretch>
            <a:fillRect/>
          </a:stretch>
        </p:blipFill>
        <p:spPr bwMode="auto">
          <a:xfrm>
            <a:off x="5929322" y="3357562"/>
            <a:ext cx="2956912" cy="2000264"/>
          </a:xfrm>
          <a:prstGeom prst="rect">
            <a:avLst/>
          </a:prstGeom>
          <a:noFill/>
          <a:ln w="9525">
            <a:noFill/>
            <a:miter lim="800000"/>
            <a:headEnd/>
            <a:tailEnd/>
          </a:ln>
        </p:spPr>
      </p:pic>
      <p:sp>
        <p:nvSpPr>
          <p:cNvPr id="5" name="Prostokąt 4"/>
          <p:cNvSpPr/>
          <p:nvPr/>
        </p:nvSpPr>
        <p:spPr>
          <a:xfrm>
            <a:off x="8072462" y="2143116"/>
            <a:ext cx="285752" cy="369332"/>
          </a:xfrm>
          <a:prstGeom prst="rect">
            <a:avLst/>
          </a:prstGeom>
        </p:spPr>
        <p:txBody>
          <a:bodyPr wrap="square">
            <a:spAutoFit/>
          </a:bodyPr>
          <a:lstStyle/>
          <a:p>
            <a:r>
              <a:rPr lang="pl-PL" dirty="0" smtClean="0"/>
              <a:t> </a:t>
            </a:r>
            <a:endParaRPr lang="pl-PL" dirty="0"/>
          </a:p>
        </p:txBody>
      </p:sp>
      <p:sp>
        <p:nvSpPr>
          <p:cNvPr id="6" name="Podtytuł 5"/>
          <p:cNvSpPr txBox="1">
            <a:spLocks/>
          </p:cNvSpPr>
          <p:nvPr/>
        </p:nvSpPr>
        <p:spPr>
          <a:xfrm>
            <a:off x="1285852" y="214290"/>
            <a:ext cx="6400800" cy="150019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MUZEUM GAZOWNICTWA</a:t>
            </a:r>
          </a:p>
        </p:txBody>
      </p:sp>
      <p:sp>
        <p:nvSpPr>
          <p:cNvPr id="8" name="Symbol zastępczy zawartości 2"/>
          <p:cNvSpPr txBox="1">
            <a:spLocks/>
          </p:cNvSpPr>
          <p:nvPr/>
        </p:nvSpPr>
        <p:spPr>
          <a:xfrm>
            <a:off x="214282" y="2786058"/>
            <a:ext cx="5643602" cy="3438548"/>
          </a:xfrm>
          <a:prstGeom prst="rect">
            <a:avLst/>
          </a:prstGeom>
        </p:spPr>
        <p:txBody>
          <a:bodyPr vert="horz" lIns="91440" tIns="45720" rIns="91440" bIns="45720" rtlCol="0">
            <a:noAutofit/>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None/>
              <a:tabLst/>
              <a:defRPr/>
            </a:pPr>
            <a:r>
              <a:rPr kumimoji="0" lang="pl-PL" sz="2200" b="0" i="0" u="none"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pl-PL" sz="2200" b="0" i="0" u="none" strike="noStrike" kern="1200" cap="none" spc="0" normalizeH="0" baseline="0" noProof="0" dirty="0" smtClean="0">
                <a:ln>
                  <a:noFill/>
                </a:ln>
                <a:solidFill>
                  <a:schemeClr val="tx1"/>
                </a:solidFill>
                <a:effectLst/>
                <a:uLnTx/>
                <a:uFillTx/>
                <a:latin typeface="+mn-lt"/>
                <a:ea typeface="+mn-ea"/>
                <a:cs typeface="+mn-cs"/>
              </a:rPr>
              <a:t>Można w nim obejrzeć pełną gamę urządzeń gazowych stosowanych w gospodarstwach domowych. Są między nimi kuchenki gazowe, piece, lokówki do włosów, lampy i kinkiety gazowe oraz bogata kolekcja gazomierzy, w tym również gazomierzy na żetony. Poza samymi urządzeniami można zapoznać się z bogatą kolekcją map, schematów, szkiców, projektów, fotografii i tym podobnych przeciekawych eksponatów.</a:t>
            </a:r>
          </a:p>
        </p:txBody>
      </p:sp>
    </p:spTree>
    <p:custDataLst>
      <p:tags r:id="rId1"/>
    </p:custDataLst>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714488"/>
            <a:ext cx="9144000" cy="4525963"/>
          </a:xfrm>
        </p:spPr>
        <p:txBody>
          <a:bodyPr>
            <a:normAutofit/>
          </a:bodyPr>
          <a:lstStyle/>
          <a:p>
            <a:pPr>
              <a:buNone/>
            </a:pPr>
            <a:r>
              <a:rPr lang="pl-PL" sz="1800" dirty="0" smtClean="0">
                <a:solidFill>
                  <a:schemeClr val="tx2">
                    <a:lumMod val="75000"/>
                  </a:schemeClr>
                </a:solidFill>
              </a:rPr>
              <a:t>	</a:t>
            </a:r>
            <a:r>
              <a:rPr lang="pl-PL" sz="1800" dirty="0" smtClean="0"/>
              <a:t>Kościół jest charakterystycznym przykładem świątyni obronnej z I </a:t>
            </a:r>
            <a:r>
              <a:rPr lang="pl-PL" sz="1800" dirty="0" err="1" smtClean="0"/>
              <a:t>poł</a:t>
            </a:r>
            <a:r>
              <a:rPr lang="pl-PL" sz="1800" dirty="0" smtClean="0"/>
              <a:t>. XIV w. Budowę rozpoczęto w 1350 roku i trwała ona około trzydziestu lat. W czasach najazdów tureckich świątynię przebudowano i ufortyfikowano. Wnętrze kościoła to przykład pięknego gotyckiego rozwiązania architektonicznego. Zwracają uwagę zwieńczenia gwiaździste i sieciowe. W jednej z kaplic znajduje się bardzo rzadko spotykane sklepienie gwiaździste - wichrowane. Przykładem gotyckiej kamieniarki są portale: główne, w kruchtach i zakrystii. Z bogatego wyposażenia wnętrza zachowały się tylko dwa ołtarze oraz studnia "tatarska</a:t>
            </a:r>
            <a:r>
              <a:rPr lang="pl-PL" sz="1600" dirty="0" smtClean="0"/>
              <a:t>". </a:t>
            </a:r>
            <a:r>
              <a:rPr lang="pl-PL" sz="1800" dirty="0" smtClean="0"/>
              <a:t>Dzięki potężnej koronie attyk i masywnej 64-metrowej wieży, kościół  stanowi wyjątkowy przykład świątyni obronnej doby renesansu.</a:t>
            </a:r>
            <a:endParaRPr lang="pl-PL" sz="1800" dirty="0"/>
          </a:p>
        </p:txBody>
      </p:sp>
      <p:pic>
        <p:nvPicPr>
          <p:cNvPr id="4" name="Obraz 3" descr="http://www.paczkow.pl/grafika/21.jpg"/>
          <p:cNvPicPr/>
          <p:nvPr/>
        </p:nvPicPr>
        <p:blipFill>
          <a:blip r:embed="rId3"/>
          <a:srcRect/>
          <a:stretch>
            <a:fillRect/>
          </a:stretch>
        </p:blipFill>
        <p:spPr bwMode="auto">
          <a:xfrm>
            <a:off x="2143109" y="4429132"/>
            <a:ext cx="1571636" cy="2238374"/>
          </a:xfrm>
          <a:prstGeom prst="rect">
            <a:avLst/>
          </a:prstGeom>
          <a:noFill/>
          <a:ln w="9525">
            <a:noFill/>
            <a:miter lim="800000"/>
            <a:headEnd/>
            <a:tailEnd/>
          </a:ln>
        </p:spPr>
      </p:pic>
      <p:pic>
        <p:nvPicPr>
          <p:cNvPr id="5" name="Obraz 4" descr="http://www.paczkow.pl/grafika/22.jpg"/>
          <p:cNvPicPr/>
          <p:nvPr/>
        </p:nvPicPr>
        <p:blipFill>
          <a:blip r:embed="rId4"/>
          <a:srcRect/>
          <a:stretch>
            <a:fillRect/>
          </a:stretch>
        </p:blipFill>
        <p:spPr bwMode="auto">
          <a:xfrm>
            <a:off x="5286380" y="4143380"/>
            <a:ext cx="1857388" cy="2524126"/>
          </a:xfrm>
          <a:prstGeom prst="rect">
            <a:avLst/>
          </a:prstGeom>
          <a:noFill/>
          <a:ln w="9525">
            <a:noFill/>
            <a:miter lim="800000"/>
            <a:headEnd/>
            <a:tailEnd/>
          </a:ln>
        </p:spPr>
      </p:pic>
      <p:sp>
        <p:nvSpPr>
          <p:cNvPr id="6" name="Podtytuł 5"/>
          <p:cNvSpPr txBox="1">
            <a:spLocks/>
          </p:cNvSpPr>
          <p:nvPr/>
        </p:nvSpPr>
        <p:spPr>
          <a:xfrm>
            <a:off x="0" y="214290"/>
            <a:ext cx="9144000" cy="150019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lang="pl-PL" sz="48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KOŚCIÓŁ PARAFIALNY</a:t>
            </a:r>
            <a:br>
              <a:rPr lang="pl-PL" sz="48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br>
            <a:r>
              <a:rPr lang="pl-PL" sz="4000" kern="1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latin typeface="Arial Black"/>
              </a:rPr>
              <a:t>P.W.ŚW. JANA EWANGELISTY</a:t>
            </a:r>
            <a:endParaRPr kumimoji="0" lang="pl-PL" sz="40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endParaRPr>
          </a:p>
        </p:txBody>
      </p:sp>
    </p:spTree>
    <p:custDataLst>
      <p:tags r:id="rId1"/>
    </p:custDataLst>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1071547"/>
            <a:ext cx="8229600" cy="3786213"/>
          </a:xfrm>
        </p:spPr>
        <p:txBody>
          <a:bodyPr>
            <a:normAutofit lnSpcReduction="10000"/>
          </a:bodyPr>
          <a:lstStyle/>
          <a:p>
            <a:pPr>
              <a:buNone/>
            </a:pPr>
            <a:r>
              <a:rPr lang="pl-PL" sz="2000" b="1" dirty="0" smtClean="0"/>
              <a:t>      </a:t>
            </a:r>
            <a:r>
              <a:rPr lang="pl-PL" sz="2400" dirty="0" smtClean="0"/>
              <a:t>Jeden z zabytków położonych na przedmieściu Paczkowa, zwany Domem Kata, nie należy być może do zbyt pięknych budowli,  ale za to jego walory architektoniczne są niepowtarzalne. Kryty gontem, wolno stojący na kamiennym cokole, posiada bardzo oryginalną konstrukcję. Jego podstawę stanowi drewno, natomiast wszystkie znajdujące się między nim otwory zostały wypełnione wysuszoną gliną wymieszaną z trocinami. Jest to typowy mur pruski i w XVII wieku właśnie w ten sposób-głównie na przedmieściach-stawiano domy.</a:t>
            </a:r>
            <a:r>
              <a:rPr lang="pl-PL" dirty="0" smtClean="0"/>
              <a:t/>
            </a:r>
            <a:br>
              <a:rPr lang="pl-PL" dirty="0" smtClean="0"/>
            </a:br>
            <a:endParaRPr lang="pl-PL" dirty="0"/>
          </a:p>
        </p:txBody>
      </p:sp>
      <p:pic>
        <p:nvPicPr>
          <p:cNvPr id="4" name="Obraz 3" descr="http://www.paczkow.pl/grafika/23.jpg"/>
          <p:cNvPicPr>
            <a:picLocks noChangeAspect="1"/>
          </p:cNvPicPr>
          <p:nvPr/>
        </p:nvPicPr>
        <p:blipFill>
          <a:blip r:embed="rId2"/>
          <a:srcRect/>
          <a:stretch>
            <a:fillRect/>
          </a:stretch>
        </p:blipFill>
        <p:spPr bwMode="auto">
          <a:xfrm>
            <a:off x="1214413" y="4500569"/>
            <a:ext cx="2750363" cy="2045213"/>
          </a:xfrm>
          <a:prstGeom prst="rect">
            <a:avLst/>
          </a:prstGeom>
          <a:noFill/>
          <a:ln w="9525">
            <a:noFill/>
            <a:miter lim="800000"/>
            <a:headEnd/>
            <a:tailEnd/>
          </a:ln>
        </p:spPr>
      </p:pic>
      <p:pic>
        <p:nvPicPr>
          <p:cNvPr id="5" name="Obraz 4" descr="http://www.paczkow.pl/grafika/24.jpg"/>
          <p:cNvPicPr>
            <a:picLocks noChangeAspect="1"/>
          </p:cNvPicPr>
          <p:nvPr/>
        </p:nvPicPr>
        <p:blipFill>
          <a:blip r:embed="rId3"/>
          <a:srcRect/>
          <a:stretch>
            <a:fillRect/>
          </a:stretch>
        </p:blipFill>
        <p:spPr bwMode="auto">
          <a:xfrm>
            <a:off x="5214941" y="4500570"/>
            <a:ext cx="2750363" cy="2000264"/>
          </a:xfrm>
          <a:prstGeom prst="rect">
            <a:avLst/>
          </a:prstGeom>
          <a:noFill/>
          <a:ln w="9525">
            <a:noFill/>
            <a:miter lim="800000"/>
            <a:headEnd/>
            <a:tailEnd/>
          </a:ln>
        </p:spPr>
      </p:pic>
      <p:sp>
        <p:nvSpPr>
          <p:cNvPr id="6" name="Podtytuł 5"/>
          <p:cNvSpPr txBox="1">
            <a:spLocks/>
          </p:cNvSpPr>
          <p:nvPr/>
        </p:nvSpPr>
        <p:spPr>
          <a:xfrm>
            <a:off x="1285852" y="214290"/>
            <a:ext cx="6400800" cy="709602"/>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DOM KATA</a:t>
            </a:r>
          </a:p>
        </p:txBody>
      </p:sp>
    </p:spTree>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73000">
              <a:schemeClr val="tx2">
                <a:lumMod val="60000"/>
                <a:lumOff val="40000"/>
              </a:schemeClr>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2500306"/>
            <a:ext cx="8229600" cy="4143404"/>
          </a:xfrm>
        </p:spPr>
        <p:txBody>
          <a:bodyPr>
            <a:normAutofit fontScale="92500" lnSpcReduction="20000"/>
          </a:bodyPr>
          <a:lstStyle/>
          <a:p>
            <a:endParaRPr lang="pl-PL" dirty="0" smtClean="0"/>
          </a:p>
          <a:p>
            <a:endParaRPr lang="pl-PL" dirty="0" smtClean="0"/>
          </a:p>
          <a:p>
            <a:endParaRPr lang="pl-PL" dirty="0" smtClean="0"/>
          </a:p>
          <a:p>
            <a:endParaRPr lang="pl-PL" dirty="0" smtClean="0"/>
          </a:p>
          <a:p>
            <a:endParaRPr lang="pl-PL" dirty="0" smtClean="0"/>
          </a:p>
          <a:p>
            <a:pPr>
              <a:buNone/>
            </a:pPr>
            <a:endParaRPr lang="pl-PL" sz="2400" dirty="0" smtClean="0"/>
          </a:p>
          <a:p>
            <a:pPr>
              <a:buNone/>
            </a:pPr>
            <a:endParaRPr lang="pl-PL" sz="2400" dirty="0" smtClean="0"/>
          </a:p>
          <a:p>
            <a:pPr>
              <a:buNone/>
            </a:pPr>
            <a:r>
              <a:rPr lang="pl-PL" sz="2400" dirty="0" smtClean="0"/>
              <a:t>	</a:t>
            </a:r>
          </a:p>
          <a:p>
            <a:pPr>
              <a:buNone/>
            </a:pPr>
            <a:endParaRPr lang="pl-PL" sz="2400" dirty="0" smtClean="0"/>
          </a:p>
          <a:p>
            <a:pPr>
              <a:buNone/>
            </a:pPr>
            <a:r>
              <a:rPr lang="pl-PL" sz="2400" dirty="0" smtClean="0"/>
              <a:t>	Krzyż pokutny w Unikowicach      	   Krzyż pokutny w Kamienicy</a:t>
            </a:r>
          </a:p>
          <a:p>
            <a:pPr>
              <a:buNone/>
            </a:pPr>
            <a:endParaRPr lang="pl-PL" dirty="0"/>
          </a:p>
        </p:txBody>
      </p:sp>
      <p:pic>
        <p:nvPicPr>
          <p:cNvPr id="4" name="Obraz 3" descr="http://www.paczkow.pl/grafika/25.jpg"/>
          <p:cNvPicPr/>
          <p:nvPr/>
        </p:nvPicPr>
        <p:blipFill>
          <a:blip r:embed="rId2"/>
          <a:srcRect/>
          <a:stretch>
            <a:fillRect/>
          </a:stretch>
        </p:blipFill>
        <p:spPr bwMode="auto">
          <a:xfrm>
            <a:off x="5715008" y="2643182"/>
            <a:ext cx="2143140" cy="3214710"/>
          </a:xfrm>
          <a:prstGeom prst="rect">
            <a:avLst/>
          </a:prstGeom>
          <a:noFill/>
          <a:ln w="9525">
            <a:noFill/>
            <a:miter lim="800000"/>
            <a:headEnd/>
            <a:tailEnd/>
          </a:ln>
        </p:spPr>
      </p:pic>
      <p:pic>
        <p:nvPicPr>
          <p:cNvPr id="5" name="Obraz 4" descr="http://www.paczkow.pl/grafika/26.jpg"/>
          <p:cNvPicPr/>
          <p:nvPr/>
        </p:nvPicPr>
        <p:blipFill>
          <a:blip r:embed="rId3"/>
          <a:srcRect/>
          <a:stretch>
            <a:fillRect/>
          </a:stretch>
        </p:blipFill>
        <p:spPr bwMode="auto">
          <a:xfrm>
            <a:off x="1214414" y="3071809"/>
            <a:ext cx="2951872" cy="2720139"/>
          </a:xfrm>
          <a:prstGeom prst="rect">
            <a:avLst/>
          </a:prstGeom>
          <a:noFill/>
          <a:ln w="9525">
            <a:noFill/>
            <a:miter lim="800000"/>
            <a:headEnd/>
            <a:tailEnd/>
          </a:ln>
        </p:spPr>
      </p:pic>
      <p:sp>
        <p:nvSpPr>
          <p:cNvPr id="6" name="Podtytuł 5"/>
          <p:cNvSpPr txBox="1">
            <a:spLocks/>
          </p:cNvSpPr>
          <p:nvPr/>
        </p:nvSpPr>
        <p:spPr>
          <a:xfrm>
            <a:off x="0" y="214290"/>
            <a:ext cx="9144000" cy="214314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pl-PL" sz="4800" b="0" i="0" u="none" strike="noStrike" kern="10" cap="none" spc="0" normalizeH="0" baseline="0" noProof="0" dirty="0" smtClean="0">
                <a:ln w="9525">
                  <a:solidFill>
                    <a:srgbClr val="000000"/>
                  </a:solidFill>
                  <a:round/>
                  <a:headEnd/>
                  <a:tailEnd/>
                </a:ln>
                <a:gradFill flip="none" rotWithShape="1">
                  <a:gsLst>
                    <a:gs pos="0">
                      <a:schemeClr val="accent1">
                        <a:lumMod val="50000"/>
                      </a:schemeClr>
                    </a:gs>
                    <a:gs pos="25000">
                      <a:srgbClr val="21D6E0"/>
                    </a:gs>
                    <a:gs pos="75000">
                      <a:srgbClr val="0087E6"/>
                    </a:gs>
                    <a:gs pos="100000">
                      <a:srgbClr val="005CBF"/>
                    </a:gs>
                  </a:gsLst>
                  <a:lin ang="5400000" scaled="0"/>
                  <a:tileRect/>
                </a:gradFill>
                <a:effectLst/>
                <a:uLnTx/>
                <a:uFillTx/>
                <a:latin typeface="Arial Black"/>
                <a:ea typeface="+mn-ea"/>
                <a:cs typeface="+mn-cs"/>
              </a:rPr>
              <a:t>KRZYŻE POKUTNE W KAMIENICY I UNIKOWICACH</a:t>
            </a:r>
          </a:p>
        </p:txBody>
      </p:sp>
    </p:spTree>
  </p:cSld>
  <p:clrMapOvr>
    <a:masterClrMapping/>
  </p:clrMapOvr>
  <p:transition spd="slow" advClick="0" advTm="12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3000"/>
                                        <p:tgtEl>
                                          <p:spTgt spid="5"/>
                                        </p:tgtEl>
                                      </p:cBhvr>
                                    </p:animEffect>
                                  </p:childTnLst>
                                </p:cTn>
                              </p:par>
                              <p:par>
                                <p:cTn id="8" presetID="2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3000"/>
                                        <p:tgtEl>
                                          <p:spTgt spid="4"/>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3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3">
                                            <p:txEl>
                                              <p:pRg st="7" end="7"/>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anim calcmode="lin" valueType="num">
                                      <p:cBhvr additive="base">
                                        <p:cTn id="17" dur="3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1|3.2|0.7|0.2|0.1"/>
</p:tagLst>
</file>

<file path=ppt/tags/tag2.xml><?xml version="1.0" encoding="utf-8"?>
<p:tagLst xmlns:a="http://schemas.openxmlformats.org/drawingml/2006/main" xmlns:r="http://schemas.openxmlformats.org/officeDocument/2006/relationships" xmlns:p="http://schemas.openxmlformats.org/presentationml/2006/main">
  <p:tag name="TIMING" val="|0|0.2|0.1|0.2|0.1|0.1"/>
</p:tagLst>
</file>

<file path=ppt/tags/tag3.xml><?xml version="1.0" encoding="utf-8"?>
<p:tagLst xmlns:a="http://schemas.openxmlformats.org/drawingml/2006/main" xmlns:r="http://schemas.openxmlformats.org/officeDocument/2006/relationships" xmlns:p="http://schemas.openxmlformats.org/presentationml/2006/main">
  <p:tag name="TIMING" val="|0|0.1|0.2|0.2|0.2"/>
</p:tagLst>
</file>

<file path=ppt/tags/tag4.xml><?xml version="1.0" encoding="utf-8"?>
<p:tagLst xmlns:a="http://schemas.openxmlformats.org/drawingml/2006/main" xmlns:r="http://schemas.openxmlformats.org/officeDocument/2006/relationships" xmlns:p="http://schemas.openxmlformats.org/presentationml/2006/main">
  <p:tag name="TIMING" val="|0|0.2|0.2"/>
</p:tagLst>
</file>

<file path=ppt/tags/tag5.xml><?xml version="1.0" encoding="utf-8"?>
<p:tagLst xmlns:a="http://schemas.openxmlformats.org/drawingml/2006/main" xmlns:r="http://schemas.openxmlformats.org/officeDocument/2006/relationships" xmlns:p="http://schemas.openxmlformats.org/presentationml/2006/main">
  <p:tag name="TIMING" val="|0.4|1.7|2.2|2.5"/>
</p:tagLst>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1174</TotalTime>
  <Words>110</Words>
  <Application>Microsoft Office PowerPoint</Application>
  <PresentationFormat>Pokaz na ekranie (4:3)</PresentationFormat>
  <Paragraphs>31</Paragraphs>
  <Slides>8</Slides>
  <Notes>0</Notes>
  <HiddenSlides>0</HiddenSlides>
  <MMClips>0</MMClips>
  <ScaleCrop>false</ScaleCrop>
  <HeadingPairs>
    <vt:vector size="4" baseType="variant">
      <vt:variant>
        <vt:lpstr>Motyw</vt:lpstr>
      </vt:variant>
      <vt:variant>
        <vt:i4>1</vt:i4>
      </vt:variant>
      <vt:variant>
        <vt:lpstr>Tytuły slajdów</vt:lpstr>
      </vt:variant>
      <vt:variant>
        <vt:i4>8</vt:i4>
      </vt:variant>
    </vt:vector>
  </HeadingPairs>
  <TitlesOfParts>
    <vt:vector size="9" baseType="lpstr">
      <vt:lpstr>Motyw pakietu Office</vt:lpstr>
      <vt:lpstr>Slajd 1</vt:lpstr>
      <vt:lpstr>Slajd 2</vt:lpstr>
      <vt:lpstr>Slajd 3</vt:lpstr>
      <vt:lpstr>Slajd 4</vt:lpstr>
      <vt:lpstr>Slajd 5</vt:lpstr>
      <vt:lpstr>Slajd 6</vt:lpstr>
      <vt:lpstr>Slajd 7</vt:lpstr>
      <vt:lpstr>Slajd 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Wiśniewski</dc:creator>
  <cp:lastModifiedBy>Smoku</cp:lastModifiedBy>
  <cp:revision>318</cp:revision>
  <dcterms:created xsi:type="dcterms:W3CDTF">2010-01-24T18:25:09Z</dcterms:created>
  <dcterms:modified xsi:type="dcterms:W3CDTF">2010-04-29T17:29:01Z</dcterms:modified>
</cp:coreProperties>
</file>